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7" r:id="rId5"/>
    <p:sldId id="259" r:id="rId6"/>
    <p:sldId id="296" r:id="rId7"/>
    <p:sldId id="366" r:id="rId8"/>
    <p:sldId id="377" r:id="rId9"/>
    <p:sldId id="385" r:id="rId10"/>
    <p:sldId id="372" r:id="rId11"/>
    <p:sldId id="368" r:id="rId12"/>
    <p:sldId id="390" r:id="rId13"/>
    <p:sldId id="391" r:id="rId14"/>
    <p:sldId id="392" r:id="rId15"/>
    <p:sldId id="369" r:id="rId16"/>
    <p:sldId id="387" r:id="rId17"/>
    <p:sldId id="388" r:id="rId18"/>
    <p:sldId id="394" r:id="rId19"/>
    <p:sldId id="370" r:id="rId2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EF8E04-EFDD-48AF-B394-94FF27483668}" v="1" dt="2024-07-01T11:52:16.8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Hill" userId="c32d23af-cb9b-4b82-af5c-7e8f11caeeef" providerId="ADAL" clId="{BEEF8E04-EFDD-48AF-B394-94FF27483668}"/>
    <pc:docChg chg="custSel addSld delSld modSld">
      <pc:chgData name="Jonathan Hill" userId="c32d23af-cb9b-4b82-af5c-7e8f11caeeef" providerId="ADAL" clId="{BEEF8E04-EFDD-48AF-B394-94FF27483668}" dt="2024-07-01T11:52:22.187" v="150" actId="47"/>
      <pc:docMkLst>
        <pc:docMk/>
      </pc:docMkLst>
      <pc:sldChg chg="modSp mod">
        <pc:chgData name="Jonathan Hill" userId="c32d23af-cb9b-4b82-af5c-7e8f11caeeef" providerId="ADAL" clId="{BEEF8E04-EFDD-48AF-B394-94FF27483668}" dt="2024-07-01T07:19:32.435" v="30" actId="20577"/>
        <pc:sldMkLst>
          <pc:docMk/>
          <pc:sldMk cId="924950077" sldId="257"/>
        </pc:sldMkLst>
        <pc:spChg chg="mod">
          <ac:chgData name="Jonathan Hill" userId="c32d23af-cb9b-4b82-af5c-7e8f11caeeef" providerId="ADAL" clId="{BEEF8E04-EFDD-48AF-B394-94FF27483668}" dt="2024-07-01T07:19:32.435" v="30" actId="20577"/>
          <ac:spMkLst>
            <pc:docMk/>
            <pc:sldMk cId="924950077" sldId="257"/>
            <ac:spMk id="6151" creationId="{00000000-0000-0000-0000-000000000000}"/>
          </ac:spMkLst>
        </pc:spChg>
      </pc:sldChg>
      <pc:sldChg chg="modSp mod">
        <pc:chgData name="Jonathan Hill" userId="c32d23af-cb9b-4b82-af5c-7e8f11caeeef" providerId="ADAL" clId="{BEEF8E04-EFDD-48AF-B394-94FF27483668}" dt="2024-07-01T07:20:06.635" v="54" actId="20577"/>
        <pc:sldMkLst>
          <pc:docMk/>
          <pc:sldMk cId="1951641999" sldId="259"/>
        </pc:sldMkLst>
        <pc:spChg chg="mod">
          <ac:chgData name="Jonathan Hill" userId="c32d23af-cb9b-4b82-af5c-7e8f11caeeef" providerId="ADAL" clId="{BEEF8E04-EFDD-48AF-B394-94FF27483668}" dt="2024-07-01T07:19:51.732" v="39" actId="6549"/>
          <ac:spMkLst>
            <pc:docMk/>
            <pc:sldMk cId="1951641999" sldId="259"/>
            <ac:spMk id="7" creationId="{00000000-0000-0000-0000-000000000000}"/>
          </ac:spMkLst>
        </pc:spChg>
        <pc:spChg chg="mod">
          <ac:chgData name="Jonathan Hill" userId="c32d23af-cb9b-4b82-af5c-7e8f11caeeef" providerId="ADAL" clId="{BEEF8E04-EFDD-48AF-B394-94FF27483668}" dt="2024-07-01T07:20:06.635" v="54" actId="20577"/>
          <ac:spMkLst>
            <pc:docMk/>
            <pc:sldMk cId="1951641999" sldId="259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BEEF8E04-EFDD-48AF-B394-94FF27483668}" dt="2024-07-01T11:47:37.387" v="55"/>
        <pc:sldMkLst>
          <pc:docMk/>
          <pc:sldMk cId="3168532221" sldId="296"/>
        </pc:sldMkLst>
        <pc:spChg chg="mod">
          <ac:chgData name="Jonathan Hill" userId="c32d23af-cb9b-4b82-af5c-7e8f11caeeef" providerId="ADAL" clId="{BEEF8E04-EFDD-48AF-B394-94FF27483668}" dt="2024-07-01T11:47:37.387" v="55"/>
          <ac:spMkLst>
            <pc:docMk/>
            <pc:sldMk cId="3168532221" sldId="296"/>
            <ac:spMk id="9" creationId="{00000000-0000-0000-0000-000000000000}"/>
          </ac:spMkLst>
        </pc:spChg>
      </pc:sldChg>
      <pc:sldChg chg="del">
        <pc:chgData name="Jonathan Hill" userId="c32d23af-cb9b-4b82-af5c-7e8f11caeeef" providerId="ADAL" clId="{BEEF8E04-EFDD-48AF-B394-94FF27483668}" dt="2024-07-01T11:48:16.442" v="56" actId="2696"/>
        <pc:sldMkLst>
          <pc:docMk/>
          <pc:sldMk cId="1806018981" sldId="365"/>
        </pc:sldMkLst>
      </pc:sldChg>
      <pc:sldChg chg="modSp mod">
        <pc:chgData name="Jonathan Hill" userId="c32d23af-cb9b-4b82-af5c-7e8f11caeeef" providerId="ADAL" clId="{BEEF8E04-EFDD-48AF-B394-94FF27483668}" dt="2024-07-01T11:48:56.439" v="59"/>
        <pc:sldMkLst>
          <pc:docMk/>
          <pc:sldMk cId="2455536308" sldId="366"/>
        </pc:sldMkLst>
        <pc:spChg chg="mod">
          <ac:chgData name="Jonathan Hill" userId="c32d23af-cb9b-4b82-af5c-7e8f11caeeef" providerId="ADAL" clId="{BEEF8E04-EFDD-48AF-B394-94FF27483668}" dt="2024-07-01T11:48:56.439" v="59"/>
          <ac:spMkLst>
            <pc:docMk/>
            <pc:sldMk cId="2455536308" sldId="366"/>
            <ac:spMk id="9" creationId="{00000000-0000-0000-0000-000000000000}"/>
          </ac:spMkLst>
        </pc:spChg>
      </pc:sldChg>
      <pc:sldChg chg="del">
        <pc:chgData name="Jonathan Hill" userId="c32d23af-cb9b-4b82-af5c-7e8f11caeeef" providerId="ADAL" clId="{BEEF8E04-EFDD-48AF-B394-94FF27483668}" dt="2024-07-01T11:48:29.557" v="58" actId="2696"/>
        <pc:sldMkLst>
          <pc:docMk/>
          <pc:sldMk cId="1410150902" sldId="367"/>
        </pc:sldMkLst>
      </pc:sldChg>
      <pc:sldChg chg="modSp mod">
        <pc:chgData name="Jonathan Hill" userId="c32d23af-cb9b-4b82-af5c-7e8f11caeeef" providerId="ADAL" clId="{BEEF8E04-EFDD-48AF-B394-94FF27483668}" dt="2024-07-01T11:50:25.076" v="140"/>
        <pc:sldMkLst>
          <pc:docMk/>
          <pc:sldMk cId="2340391781" sldId="368"/>
        </pc:sldMkLst>
        <pc:spChg chg="mod">
          <ac:chgData name="Jonathan Hill" userId="c32d23af-cb9b-4b82-af5c-7e8f11caeeef" providerId="ADAL" clId="{BEEF8E04-EFDD-48AF-B394-94FF27483668}" dt="2024-07-01T11:50:18.597" v="139" actId="20577"/>
          <ac:spMkLst>
            <pc:docMk/>
            <pc:sldMk cId="2340391781" sldId="368"/>
            <ac:spMk id="7" creationId="{00000000-0000-0000-0000-000000000000}"/>
          </ac:spMkLst>
        </pc:spChg>
        <pc:spChg chg="mod">
          <ac:chgData name="Jonathan Hill" userId="c32d23af-cb9b-4b82-af5c-7e8f11caeeef" providerId="ADAL" clId="{BEEF8E04-EFDD-48AF-B394-94FF27483668}" dt="2024-07-01T11:50:25.076" v="140"/>
          <ac:spMkLst>
            <pc:docMk/>
            <pc:sldMk cId="2340391781" sldId="368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BEEF8E04-EFDD-48AF-B394-94FF27483668}" dt="2024-07-01T11:51:24.597" v="144"/>
        <pc:sldMkLst>
          <pc:docMk/>
          <pc:sldMk cId="3442967716" sldId="369"/>
        </pc:sldMkLst>
        <pc:spChg chg="mod">
          <ac:chgData name="Jonathan Hill" userId="c32d23af-cb9b-4b82-af5c-7e8f11caeeef" providerId="ADAL" clId="{BEEF8E04-EFDD-48AF-B394-94FF27483668}" dt="2024-07-01T11:51:24.597" v="144"/>
          <ac:spMkLst>
            <pc:docMk/>
            <pc:sldMk cId="3442967716" sldId="369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BEEF8E04-EFDD-48AF-B394-94FF27483668}" dt="2024-07-01T11:49:57.532" v="125"/>
        <pc:sldMkLst>
          <pc:docMk/>
          <pc:sldMk cId="434474073" sldId="372"/>
        </pc:sldMkLst>
        <pc:spChg chg="mod">
          <ac:chgData name="Jonathan Hill" userId="c32d23af-cb9b-4b82-af5c-7e8f11caeeef" providerId="ADAL" clId="{BEEF8E04-EFDD-48AF-B394-94FF27483668}" dt="2024-07-01T11:49:57.532" v="125"/>
          <ac:spMkLst>
            <pc:docMk/>
            <pc:sldMk cId="434474073" sldId="372"/>
            <ac:spMk id="9" creationId="{00000000-0000-0000-0000-000000000000}"/>
          </ac:spMkLst>
        </pc:spChg>
      </pc:sldChg>
      <pc:sldChg chg="del">
        <pc:chgData name="Jonathan Hill" userId="c32d23af-cb9b-4b82-af5c-7e8f11caeeef" providerId="ADAL" clId="{BEEF8E04-EFDD-48AF-B394-94FF27483668}" dt="2024-07-01T11:52:01.182" v="147" actId="2696"/>
        <pc:sldMkLst>
          <pc:docMk/>
          <pc:sldMk cId="3894011972" sldId="373"/>
        </pc:sldMkLst>
      </pc:sldChg>
      <pc:sldChg chg="modSp mod">
        <pc:chgData name="Jonathan Hill" userId="c32d23af-cb9b-4b82-af5c-7e8f11caeeef" providerId="ADAL" clId="{BEEF8E04-EFDD-48AF-B394-94FF27483668}" dt="2024-07-01T11:49:03.477" v="60"/>
        <pc:sldMkLst>
          <pc:docMk/>
          <pc:sldMk cId="3692074667" sldId="377"/>
        </pc:sldMkLst>
        <pc:spChg chg="mod">
          <ac:chgData name="Jonathan Hill" userId="c32d23af-cb9b-4b82-af5c-7e8f11caeeef" providerId="ADAL" clId="{BEEF8E04-EFDD-48AF-B394-94FF27483668}" dt="2024-07-01T11:49:03.477" v="60"/>
          <ac:spMkLst>
            <pc:docMk/>
            <pc:sldMk cId="3692074667" sldId="377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BEEF8E04-EFDD-48AF-B394-94FF27483668}" dt="2024-07-01T11:49:41.127" v="124" actId="313"/>
        <pc:sldMkLst>
          <pc:docMk/>
          <pc:sldMk cId="2275491504" sldId="385"/>
        </pc:sldMkLst>
        <pc:spChg chg="mod">
          <ac:chgData name="Jonathan Hill" userId="c32d23af-cb9b-4b82-af5c-7e8f11caeeef" providerId="ADAL" clId="{BEEF8E04-EFDD-48AF-B394-94FF27483668}" dt="2024-07-01T11:49:41.127" v="124" actId="313"/>
          <ac:spMkLst>
            <pc:docMk/>
            <pc:sldMk cId="2275491504" sldId="385"/>
            <ac:spMk id="7" creationId="{00000000-0000-0000-0000-000000000000}"/>
          </ac:spMkLst>
        </pc:spChg>
      </pc:sldChg>
      <pc:sldChg chg="del">
        <pc:chgData name="Jonathan Hill" userId="c32d23af-cb9b-4b82-af5c-7e8f11caeeef" providerId="ADAL" clId="{BEEF8E04-EFDD-48AF-B394-94FF27483668}" dt="2024-07-01T11:52:22.187" v="150" actId="47"/>
        <pc:sldMkLst>
          <pc:docMk/>
          <pc:sldMk cId="948050272" sldId="386"/>
        </pc:sldMkLst>
      </pc:sldChg>
      <pc:sldChg chg="modSp mod">
        <pc:chgData name="Jonathan Hill" userId="c32d23af-cb9b-4b82-af5c-7e8f11caeeef" providerId="ADAL" clId="{BEEF8E04-EFDD-48AF-B394-94FF27483668}" dt="2024-07-01T11:51:35.997" v="145"/>
        <pc:sldMkLst>
          <pc:docMk/>
          <pc:sldMk cId="1047914157" sldId="387"/>
        </pc:sldMkLst>
        <pc:spChg chg="mod">
          <ac:chgData name="Jonathan Hill" userId="c32d23af-cb9b-4b82-af5c-7e8f11caeeef" providerId="ADAL" clId="{BEEF8E04-EFDD-48AF-B394-94FF27483668}" dt="2024-07-01T11:51:35.997" v="145"/>
          <ac:spMkLst>
            <pc:docMk/>
            <pc:sldMk cId="1047914157" sldId="387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BEEF8E04-EFDD-48AF-B394-94FF27483668}" dt="2024-07-01T11:51:47.047" v="146"/>
        <pc:sldMkLst>
          <pc:docMk/>
          <pc:sldMk cId="1693952087" sldId="388"/>
        </pc:sldMkLst>
        <pc:spChg chg="mod">
          <ac:chgData name="Jonathan Hill" userId="c32d23af-cb9b-4b82-af5c-7e8f11caeeef" providerId="ADAL" clId="{BEEF8E04-EFDD-48AF-B394-94FF27483668}" dt="2024-07-01T11:51:47.047" v="146"/>
          <ac:spMkLst>
            <pc:docMk/>
            <pc:sldMk cId="1693952087" sldId="388"/>
            <ac:spMk id="9" creationId="{00000000-0000-0000-0000-000000000000}"/>
          </ac:spMkLst>
        </pc:spChg>
      </pc:sldChg>
      <pc:sldChg chg="del">
        <pc:chgData name="Jonathan Hill" userId="c32d23af-cb9b-4b82-af5c-7e8f11caeeef" providerId="ADAL" clId="{BEEF8E04-EFDD-48AF-B394-94FF27483668}" dt="2024-07-01T11:48:20.747" v="57" actId="2696"/>
        <pc:sldMkLst>
          <pc:docMk/>
          <pc:sldMk cId="138230696" sldId="389"/>
        </pc:sldMkLst>
      </pc:sldChg>
      <pc:sldChg chg="modSp mod">
        <pc:chgData name="Jonathan Hill" userId="c32d23af-cb9b-4b82-af5c-7e8f11caeeef" providerId="ADAL" clId="{BEEF8E04-EFDD-48AF-B394-94FF27483668}" dt="2024-07-01T11:50:51.387" v="141"/>
        <pc:sldMkLst>
          <pc:docMk/>
          <pc:sldMk cId="3125174686" sldId="390"/>
        </pc:sldMkLst>
        <pc:spChg chg="mod">
          <ac:chgData name="Jonathan Hill" userId="c32d23af-cb9b-4b82-af5c-7e8f11caeeef" providerId="ADAL" clId="{BEEF8E04-EFDD-48AF-B394-94FF27483668}" dt="2024-07-01T11:50:51.387" v="141"/>
          <ac:spMkLst>
            <pc:docMk/>
            <pc:sldMk cId="3125174686" sldId="390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BEEF8E04-EFDD-48AF-B394-94FF27483668}" dt="2024-07-01T11:51:05.797" v="142"/>
        <pc:sldMkLst>
          <pc:docMk/>
          <pc:sldMk cId="3960686352" sldId="391"/>
        </pc:sldMkLst>
        <pc:spChg chg="mod">
          <ac:chgData name="Jonathan Hill" userId="c32d23af-cb9b-4b82-af5c-7e8f11caeeef" providerId="ADAL" clId="{BEEF8E04-EFDD-48AF-B394-94FF27483668}" dt="2024-07-01T11:51:05.797" v="142"/>
          <ac:spMkLst>
            <pc:docMk/>
            <pc:sldMk cId="3960686352" sldId="391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BEEF8E04-EFDD-48AF-B394-94FF27483668}" dt="2024-07-01T11:51:14.737" v="143"/>
        <pc:sldMkLst>
          <pc:docMk/>
          <pc:sldMk cId="1470205570" sldId="392"/>
        </pc:sldMkLst>
        <pc:spChg chg="mod">
          <ac:chgData name="Jonathan Hill" userId="c32d23af-cb9b-4b82-af5c-7e8f11caeeef" providerId="ADAL" clId="{BEEF8E04-EFDD-48AF-B394-94FF27483668}" dt="2024-07-01T11:51:14.737" v="143"/>
          <ac:spMkLst>
            <pc:docMk/>
            <pc:sldMk cId="1470205570" sldId="392"/>
            <ac:spMk id="9" creationId="{00000000-0000-0000-0000-000000000000}"/>
          </ac:spMkLst>
        </pc:spChg>
      </pc:sldChg>
      <pc:sldChg chg="del">
        <pc:chgData name="Jonathan Hill" userId="c32d23af-cb9b-4b82-af5c-7e8f11caeeef" providerId="ADAL" clId="{BEEF8E04-EFDD-48AF-B394-94FF27483668}" dt="2024-07-01T11:52:19.538" v="149" actId="47"/>
        <pc:sldMkLst>
          <pc:docMk/>
          <pc:sldMk cId="1817091101" sldId="393"/>
        </pc:sldMkLst>
      </pc:sldChg>
      <pc:sldChg chg="add">
        <pc:chgData name="Jonathan Hill" userId="c32d23af-cb9b-4b82-af5c-7e8f11caeeef" providerId="ADAL" clId="{BEEF8E04-EFDD-48AF-B394-94FF27483668}" dt="2024-07-01T11:52:16.849" v="148"/>
        <pc:sldMkLst>
          <pc:docMk/>
          <pc:sldMk cId="2408783685" sldId="394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ldbfsp.sharepoint.com/sites/FIN/Shared%20Documents/Finance%20Director/Jess/Jess%20F%20drive/Share/2024/PSRAPR24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Total Share Receipts from Jan 2009</a:t>
            </a:r>
          </a:p>
        </c:rich>
      </c:tx>
      <c:layout>
        <c:manualLayout>
          <c:xMode val="edge"/>
          <c:yMode val="edge"/>
          <c:x val="0.32614235228470456"/>
          <c:y val="3.395112720284964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485556180882057"/>
          <c:y val="0.1893010595897735"/>
          <c:w val="0.85805238744731827"/>
          <c:h val="0.56996046790447497"/>
        </c:manualLayout>
      </c:layout>
      <c:lineChart>
        <c:grouping val="standard"/>
        <c:varyColors val="0"/>
        <c:ser>
          <c:idx val="0"/>
          <c:order val="0"/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cat>
            <c:strRef>
              <c:f>Analysis!$A$85:$A$268</c:f>
              <c:strCache>
                <c:ptCount val="76"/>
                <c:pt idx="0">
                  <c:v>01/2018</c:v>
                </c:pt>
                <c:pt idx="1">
                  <c:v>02/2018</c:v>
                </c:pt>
                <c:pt idx="2">
                  <c:v>03/2018</c:v>
                </c:pt>
                <c:pt idx="3">
                  <c:v>04/2018</c:v>
                </c:pt>
                <c:pt idx="4">
                  <c:v>05/2018</c:v>
                </c:pt>
                <c:pt idx="5">
                  <c:v>06/2018</c:v>
                </c:pt>
                <c:pt idx="6">
                  <c:v>07/2018</c:v>
                </c:pt>
                <c:pt idx="7">
                  <c:v>08/2018</c:v>
                </c:pt>
                <c:pt idx="8">
                  <c:v>09/2018</c:v>
                </c:pt>
                <c:pt idx="9">
                  <c:v>10/2018</c:v>
                </c:pt>
                <c:pt idx="10">
                  <c:v>11/2018</c:v>
                </c:pt>
                <c:pt idx="11">
                  <c:v>12/2018</c:v>
                </c:pt>
                <c:pt idx="12">
                  <c:v>01/2019</c:v>
                </c:pt>
                <c:pt idx="13">
                  <c:v>02/2019</c:v>
                </c:pt>
                <c:pt idx="14">
                  <c:v>03/2019</c:v>
                </c:pt>
                <c:pt idx="15">
                  <c:v>04/2019</c:v>
                </c:pt>
                <c:pt idx="16">
                  <c:v>05/2019</c:v>
                </c:pt>
                <c:pt idx="17">
                  <c:v>06/2019</c:v>
                </c:pt>
                <c:pt idx="18">
                  <c:v>07/2019</c:v>
                </c:pt>
                <c:pt idx="19">
                  <c:v>08/2019</c:v>
                </c:pt>
                <c:pt idx="20">
                  <c:v>09/2019</c:v>
                </c:pt>
                <c:pt idx="21">
                  <c:v>10/2019</c:v>
                </c:pt>
                <c:pt idx="22">
                  <c:v>11/2019</c:v>
                </c:pt>
                <c:pt idx="23">
                  <c:v>12/2019</c:v>
                </c:pt>
                <c:pt idx="24">
                  <c:v>  1/2020</c:v>
                </c:pt>
                <c:pt idx="25">
                  <c:v>  2/2020</c:v>
                </c:pt>
                <c:pt idx="26">
                  <c:v>3/2020</c:v>
                </c:pt>
                <c:pt idx="27">
                  <c:v>04/2020</c:v>
                </c:pt>
                <c:pt idx="28">
                  <c:v>05/2020</c:v>
                </c:pt>
                <c:pt idx="29">
                  <c:v>06/2020</c:v>
                </c:pt>
                <c:pt idx="30">
                  <c:v>07/2020</c:v>
                </c:pt>
                <c:pt idx="31">
                  <c:v>08/2020</c:v>
                </c:pt>
                <c:pt idx="32">
                  <c:v>09/2020</c:v>
                </c:pt>
                <c:pt idx="33">
                  <c:v>10/2020</c:v>
                </c:pt>
                <c:pt idx="34">
                  <c:v>11/2020</c:v>
                </c:pt>
                <c:pt idx="35">
                  <c:v>12/2020</c:v>
                </c:pt>
                <c:pt idx="36">
                  <c:v>01/2021</c:v>
                </c:pt>
                <c:pt idx="37">
                  <c:v>02/2021</c:v>
                </c:pt>
                <c:pt idx="38">
                  <c:v>03/2021</c:v>
                </c:pt>
                <c:pt idx="39">
                  <c:v>04/2021</c:v>
                </c:pt>
                <c:pt idx="40">
                  <c:v>05/2021</c:v>
                </c:pt>
                <c:pt idx="41">
                  <c:v>06/2021</c:v>
                </c:pt>
                <c:pt idx="42">
                  <c:v>07/2021</c:v>
                </c:pt>
                <c:pt idx="43">
                  <c:v>08/2021</c:v>
                </c:pt>
                <c:pt idx="44">
                  <c:v>09/2021</c:v>
                </c:pt>
                <c:pt idx="45">
                  <c:v>10/2021</c:v>
                </c:pt>
                <c:pt idx="46">
                  <c:v>11/2021</c:v>
                </c:pt>
                <c:pt idx="47">
                  <c:v>12/2021</c:v>
                </c:pt>
                <c:pt idx="48">
                  <c:v>01/2022</c:v>
                </c:pt>
                <c:pt idx="49">
                  <c:v>02/2022</c:v>
                </c:pt>
                <c:pt idx="50">
                  <c:v>03/2022</c:v>
                </c:pt>
                <c:pt idx="51">
                  <c:v>04/2022</c:v>
                </c:pt>
                <c:pt idx="52">
                  <c:v>05/2022</c:v>
                </c:pt>
                <c:pt idx="53">
                  <c:v>06/2022</c:v>
                </c:pt>
                <c:pt idx="54">
                  <c:v>07/2022</c:v>
                </c:pt>
                <c:pt idx="55">
                  <c:v>08/2022</c:v>
                </c:pt>
                <c:pt idx="56">
                  <c:v>09/2022</c:v>
                </c:pt>
                <c:pt idx="57">
                  <c:v>10/2022</c:v>
                </c:pt>
                <c:pt idx="58">
                  <c:v>11/2022</c:v>
                </c:pt>
                <c:pt idx="59">
                  <c:v>12/2022</c:v>
                </c:pt>
                <c:pt idx="60">
                  <c:v>01/2023</c:v>
                </c:pt>
                <c:pt idx="61">
                  <c:v>02/2023</c:v>
                </c:pt>
                <c:pt idx="62">
                  <c:v>03/2023</c:v>
                </c:pt>
                <c:pt idx="63">
                  <c:v>04/2023</c:v>
                </c:pt>
                <c:pt idx="64">
                  <c:v>05/2023</c:v>
                </c:pt>
                <c:pt idx="65">
                  <c:v>06/2023</c:v>
                </c:pt>
                <c:pt idx="66">
                  <c:v>07/2023</c:v>
                </c:pt>
                <c:pt idx="67">
                  <c:v>08/2023</c:v>
                </c:pt>
                <c:pt idx="68">
                  <c:v>09/2023</c:v>
                </c:pt>
                <c:pt idx="69">
                  <c:v>10/2023</c:v>
                </c:pt>
                <c:pt idx="70">
                  <c:v>11/2023</c:v>
                </c:pt>
                <c:pt idx="71">
                  <c:v> 12/2023</c:v>
                </c:pt>
                <c:pt idx="72">
                  <c:v>01/2024</c:v>
                </c:pt>
                <c:pt idx="73">
                  <c:v>02/2024</c:v>
                </c:pt>
                <c:pt idx="74">
                  <c:v>03/2024</c:v>
                </c:pt>
                <c:pt idx="75">
                  <c:v>04/2024</c:v>
                </c:pt>
              </c:strCache>
            </c:strRef>
          </c:cat>
          <c:val>
            <c:numRef>
              <c:f>Analysis!$J$85:$J$268</c:f>
              <c:numCache>
                <c:formatCode>0.00%</c:formatCode>
                <c:ptCount val="76"/>
                <c:pt idx="0">
                  <c:v>0.96038470333845005</c:v>
                </c:pt>
                <c:pt idx="1">
                  <c:v>0.95020874591430127</c:v>
                </c:pt>
                <c:pt idx="2">
                  <c:v>0.94462482246547097</c:v>
                </c:pt>
                <c:pt idx="3">
                  <c:v>0.94801293616271765</c:v>
                </c:pt>
                <c:pt idx="4">
                  <c:v>0.94680543029186004</c:v>
                </c:pt>
                <c:pt idx="5">
                  <c:v>0.93826231791060766</c:v>
                </c:pt>
                <c:pt idx="6">
                  <c:v>0.94165048034405774</c:v>
                </c:pt>
                <c:pt idx="7">
                  <c:v>0.93709110870572632</c:v>
                </c:pt>
                <c:pt idx="8">
                  <c:v>0.9400957062507399</c:v>
                </c:pt>
                <c:pt idx="9">
                  <c:v>0.93956670169236844</c:v>
                </c:pt>
                <c:pt idx="10">
                  <c:v>0.93798170379750412</c:v>
                </c:pt>
                <c:pt idx="11">
                  <c:v>0.93989050278661479</c:v>
                </c:pt>
                <c:pt idx="12">
                  <c:v>0.94347009888420885</c:v>
                </c:pt>
                <c:pt idx="13">
                  <c:v>0.94299165940797003</c:v>
                </c:pt>
                <c:pt idx="14">
                  <c:v>0.94473615384261345</c:v>
                </c:pt>
                <c:pt idx="15">
                  <c:v>0.94781399338566841</c:v>
                </c:pt>
                <c:pt idx="16">
                  <c:v>0.94301382297099823</c:v>
                </c:pt>
                <c:pt idx="17">
                  <c:v>0.93815896923760878</c:v>
                </c:pt>
                <c:pt idx="18">
                  <c:v>0.93992612144870791</c:v>
                </c:pt>
                <c:pt idx="19">
                  <c:v>0.94167059403893583</c:v>
                </c:pt>
                <c:pt idx="20">
                  <c:v>0.93631819011346051</c:v>
                </c:pt>
                <c:pt idx="21">
                  <c:v>0.93940090668413756</c:v>
                </c:pt>
                <c:pt idx="22">
                  <c:v>0.93605420524740379</c:v>
                </c:pt>
                <c:pt idx="23">
                  <c:v>0.93843599267663591</c:v>
                </c:pt>
                <c:pt idx="24">
                  <c:v>0.93313421105422911</c:v>
                </c:pt>
                <c:pt idx="25">
                  <c:v>0.9360968009048628</c:v>
                </c:pt>
                <c:pt idx="26">
                  <c:v>0.9278741984476615</c:v>
                </c:pt>
                <c:pt idx="27">
                  <c:v>0.90918795831257915</c:v>
                </c:pt>
                <c:pt idx="28">
                  <c:v>0.89424954238291199</c:v>
                </c:pt>
                <c:pt idx="29">
                  <c:v>0.88831246794138374</c:v>
                </c:pt>
                <c:pt idx="30">
                  <c:v>0.86925463256328761</c:v>
                </c:pt>
                <c:pt idx="31">
                  <c:v>0.85334722536039065</c:v>
                </c:pt>
                <c:pt idx="32">
                  <c:v>0.86075218905325568</c:v>
                </c:pt>
                <c:pt idx="33">
                  <c:v>0.83920336792248262</c:v>
                </c:pt>
                <c:pt idx="34">
                  <c:v>0.82598356001827744</c:v>
                </c:pt>
                <c:pt idx="35">
                  <c:v>0.80967350225127788</c:v>
                </c:pt>
                <c:pt idx="36">
                  <c:v>0.79446537823320695</c:v>
                </c:pt>
                <c:pt idx="37">
                  <c:v>0.77524468749544662</c:v>
                </c:pt>
                <c:pt idx="38">
                  <c:v>0.78055669692539176</c:v>
                </c:pt>
                <c:pt idx="39">
                  <c:v>0.78336098139902122</c:v>
                </c:pt>
                <c:pt idx="40">
                  <c:v>0.78883121632273545</c:v>
                </c:pt>
                <c:pt idx="41">
                  <c:v>0.79384285026116319</c:v>
                </c:pt>
                <c:pt idx="42">
                  <c:v>0.79265630524527031</c:v>
                </c:pt>
                <c:pt idx="43">
                  <c:v>0.79425311282029443</c:v>
                </c:pt>
                <c:pt idx="44">
                  <c:v>0.7867579382026213</c:v>
                </c:pt>
                <c:pt idx="45">
                  <c:v>0.78962878634726774</c:v>
                </c:pt>
                <c:pt idx="46">
                  <c:v>0.78975782907381176</c:v>
                </c:pt>
                <c:pt idx="47">
                  <c:v>0.79404081201883947</c:v>
                </c:pt>
                <c:pt idx="48">
                  <c:v>0.78957807916468126</c:v>
                </c:pt>
                <c:pt idx="49">
                  <c:v>0.80790475373940274</c:v>
                </c:pt>
                <c:pt idx="50">
                  <c:v>0.8063106043616749</c:v>
                </c:pt>
                <c:pt idx="51">
                  <c:v>0.8117129463976902</c:v>
                </c:pt>
                <c:pt idx="52">
                  <c:v>0.82252358222715527</c:v>
                </c:pt>
                <c:pt idx="53">
                  <c:v>0.8273276302838386</c:v>
                </c:pt>
                <c:pt idx="54">
                  <c:v>0.83390079065320333</c:v>
                </c:pt>
                <c:pt idx="55">
                  <c:v>0.84383886868012503</c:v>
                </c:pt>
                <c:pt idx="56">
                  <c:v>0.83836593694970052</c:v>
                </c:pt>
                <c:pt idx="57">
                  <c:v>0.83654356188334722</c:v>
                </c:pt>
                <c:pt idx="58">
                  <c:v>0.8578431874177056</c:v>
                </c:pt>
                <c:pt idx="59">
                  <c:v>0.84764284415484947</c:v>
                </c:pt>
                <c:pt idx="60">
                  <c:v>0.87046795428338952</c:v>
                </c:pt>
                <c:pt idx="61">
                  <c:v>0.86635652822584364</c:v>
                </c:pt>
                <c:pt idx="62">
                  <c:v>0.87104825964257504</c:v>
                </c:pt>
                <c:pt idx="63">
                  <c:v>0.87785786564539037</c:v>
                </c:pt>
                <c:pt idx="64">
                  <c:v>0.87223329962885676</c:v>
                </c:pt>
                <c:pt idx="65">
                  <c:v>0.87532362016447163</c:v>
                </c:pt>
                <c:pt idx="66">
                  <c:v>0.87797771788451162</c:v>
                </c:pt>
                <c:pt idx="67">
                  <c:v>0.87433554728569685</c:v>
                </c:pt>
                <c:pt idx="68">
                  <c:v>0.87684838686301625</c:v>
                </c:pt>
                <c:pt idx="69">
                  <c:v>0.88651976492672868</c:v>
                </c:pt>
                <c:pt idx="70">
                  <c:v>0.88042674612894489</c:v>
                </c:pt>
                <c:pt idx="71">
                  <c:v>0.8926409351522866</c:v>
                </c:pt>
                <c:pt idx="72">
                  <c:v>0.89044684262035168</c:v>
                </c:pt>
                <c:pt idx="73">
                  <c:v>0.88508026825188346</c:v>
                </c:pt>
                <c:pt idx="74">
                  <c:v>0.88012516406700325</c:v>
                </c:pt>
                <c:pt idx="75">
                  <c:v>0.87965259060874323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C80-4CFD-BDFC-97951DF69002}"/>
            </c:ext>
          </c:extLst>
        </c:ser>
        <c:ser>
          <c:idx val="1"/>
          <c:order val="1"/>
          <c:spPr>
            <a:ln w="3175">
              <a:solidFill>
                <a:srgbClr val="FF00FF"/>
              </a:solidFill>
              <a:prstDash val="solid"/>
            </a:ln>
          </c:spPr>
          <c:marker>
            <c:symbol val="square"/>
            <c:size val="3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Analysis!$A$85:$A$268</c:f>
              <c:strCache>
                <c:ptCount val="76"/>
                <c:pt idx="0">
                  <c:v>01/2018</c:v>
                </c:pt>
                <c:pt idx="1">
                  <c:v>02/2018</c:v>
                </c:pt>
                <c:pt idx="2">
                  <c:v>03/2018</c:v>
                </c:pt>
                <c:pt idx="3">
                  <c:v>04/2018</c:v>
                </c:pt>
                <c:pt idx="4">
                  <c:v>05/2018</c:v>
                </c:pt>
                <c:pt idx="5">
                  <c:v>06/2018</c:v>
                </c:pt>
                <c:pt idx="6">
                  <c:v>07/2018</c:v>
                </c:pt>
                <c:pt idx="7">
                  <c:v>08/2018</c:v>
                </c:pt>
                <c:pt idx="8">
                  <c:v>09/2018</c:v>
                </c:pt>
                <c:pt idx="9">
                  <c:v>10/2018</c:v>
                </c:pt>
                <c:pt idx="10">
                  <c:v>11/2018</c:v>
                </c:pt>
                <c:pt idx="11">
                  <c:v>12/2018</c:v>
                </c:pt>
                <c:pt idx="12">
                  <c:v>01/2019</c:v>
                </c:pt>
                <c:pt idx="13">
                  <c:v>02/2019</c:v>
                </c:pt>
                <c:pt idx="14">
                  <c:v>03/2019</c:v>
                </c:pt>
                <c:pt idx="15">
                  <c:v>04/2019</c:v>
                </c:pt>
                <c:pt idx="16">
                  <c:v>05/2019</c:v>
                </c:pt>
                <c:pt idx="17">
                  <c:v>06/2019</c:v>
                </c:pt>
                <c:pt idx="18">
                  <c:v>07/2019</c:v>
                </c:pt>
                <c:pt idx="19">
                  <c:v>08/2019</c:v>
                </c:pt>
                <c:pt idx="20">
                  <c:v>09/2019</c:v>
                </c:pt>
                <c:pt idx="21">
                  <c:v>10/2019</c:v>
                </c:pt>
                <c:pt idx="22">
                  <c:v>11/2019</c:v>
                </c:pt>
                <c:pt idx="23">
                  <c:v>12/2019</c:v>
                </c:pt>
                <c:pt idx="24">
                  <c:v>  1/2020</c:v>
                </c:pt>
                <c:pt idx="25">
                  <c:v>  2/2020</c:v>
                </c:pt>
                <c:pt idx="26">
                  <c:v>3/2020</c:v>
                </c:pt>
                <c:pt idx="27">
                  <c:v>04/2020</c:v>
                </c:pt>
                <c:pt idx="28">
                  <c:v>05/2020</c:v>
                </c:pt>
                <c:pt idx="29">
                  <c:v>06/2020</c:v>
                </c:pt>
                <c:pt idx="30">
                  <c:v>07/2020</c:v>
                </c:pt>
                <c:pt idx="31">
                  <c:v>08/2020</c:v>
                </c:pt>
                <c:pt idx="32">
                  <c:v>09/2020</c:v>
                </c:pt>
                <c:pt idx="33">
                  <c:v>10/2020</c:v>
                </c:pt>
                <c:pt idx="34">
                  <c:v>11/2020</c:v>
                </c:pt>
                <c:pt idx="35">
                  <c:v>12/2020</c:v>
                </c:pt>
                <c:pt idx="36">
                  <c:v>01/2021</c:v>
                </c:pt>
                <c:pt idx="37">
                  <c:v>02/2021</c:v>
                </c:pt>
                <c:pt idx="38">
                  <c:v>03/2021</c:v>
                </c:pt>
                <c:pt idx="39">
                  <c:v>04/2021</c:v>
                </c:pt>
                <c:pt idx="40">
                  <c:v>05/2021</c:v>
                </c:pt>
                <c:pt idx="41">
                  <c:v>06/2021</c:v>
                </c:pt>
                <c:pt idx="42">
                  <c:v>07/2021</c:v>
                </c:pt>
                <c:pt idx="43">
                  <c:v>08/2021</c:v>
                </c:pt>
                <c:pt idx="44">
                  <c:v>09/2021</c:v>
                </c:pt>
                <c:pt idx="45">
                  <c:v>10/2021</c:v>
                </c:pt>
                <c:pt idx="46">
                  <c:v>11/2021</c:v>
                </c:pt>
                <c:pt idx="47">
                  <c:v>12/2021</c:v>
                </c:pt>
                <c:pt idx="48">
                  <c:v>01/2022</c:v>
                </c:pt>
                <c:pt idx="49">
                  <c:v>02/2022</c:v>
                </c:pt>
                <c:pt idx="50">
                  <c:v>03/2022</c:v>
                </c:pt>
                <c:pt idx="51">
                  <c:v>04/2022</c:v>
                </c:pt>
                <c:pt idx="52">
                  <c:v>05/2022</c:v>
                </c:pt>
                <c:pt idx="53">
                  <c:v>06/2022</c:v>
                </c:pt>
                <c:pt idx="54">
                  <c:v>07/2022</c:v>
                </c:pt>
                <c:pt idx="55">
                  <c:v>08/2022</c:v>
                </c:pt>
                <c:pt idx="56">
                  <c:v>09/2022</c:v>
                </c:pt>
                <c:pt idx="57">
                  <c:v>10/2022</c:v>
                </c:pt>
                <c:pt idx="58">
                  <c:v>11/2022</c:v>
                </c:pt>
                <c:pt idx="59">
                  <c:v>12/2022</c:v>
                </c:pt>
                <c:pt idx="60">
                  <c:v>01/2023</c:v>
                </c:pt>
                <c:pt idx="61">
                  <c:v>02/2023</c:v>
                </c:pt>
                <c:pt idx="62">
                  <c:v>03/2023</c:v>
                </c:pt>
                <c:pt idx="63">
                  <c:v>04/2023</c:v>
                </c:pt>
                <c:pt idx="64">
                  <c:v>05/2023</c:v>
                </c:pt>
                <c:pt idx="65">
                  <c:v>06/2023</c:v>
                </c:pt>
                <c:pt idx="66">
                  <c:v>07/2023</c:v>
                </c:pt>
                <c:pt idx="67">
                  <c:v>08/2023</c:v>
                </c:pt>
                <c:pt idx="68">
                  <c:v>09/2023</c:v>
                </c:pt>
                <c:pt idx="69">
                  <c:v>10/2023</c:v>
                </c:pt>
                <c:pt idx="70">
                  <c:v>11/2023</c:v>
                </c:pt>
                <c:pt idx="71">
                  <c:v> 12/2023</c:v>
                </c:pt>
                <c:pt idx="72">
                  <c:v>01/2024</c:v>
                </c:pt>
                <c:pt idx="73">
                  <c:v>02/2024</c:v>
                </c:pt>
                <c:pt idx="74">
                  <c:v>03/2024</c:v>
                </c:pt>
                <c:pt idx="75">
                  <c:v>04/2024</c:v>
                </c:pt>
              </c:strCache>
            </c:strRef>
          </c:cat>
          <c:val>
            <c:numRef>
              <c:f>Analysis!$K$85:$K$268</c:f>
              <c:numCache>
                <c:formatCode>0.00%</c:formatCode>
                <c:ptCount val="76"/>
                <c:pt idx="0">
                  <c:v>0.96</c:v>
                </c:pt>
                <c:pt idx="1">
                  <c:v>0.96</c:v>
                </c:pt>
                <c:pt idx="2">
                  <c:v>0.96</c:v>
                </c:pt>
                <c:pt idx="3">
                  <c:v>0.96</c:v>
                </c:pt>
                <c:pt idx="4">
                  <c:v>0.96</c:v>
                </c:pt>
                <c:pt idx="5">
                  <c:v>0.96</c:v>
                </c:pt>
                <c:pt idx="6">
                  <c:v>0.96</c:v>
                </c:pt>
                <c:pt idx="7">
                  <c:v>0.96</c:v>
                </c:pt>
                <c:pt idx="8">
                  <c:v>0.96</c:v>
                </c:pt>
                <c:pt idx="9">
                  <c:v>0.96</c:v>
                </c:pt>
                <c:pt idx="10">
                  <c:v>0.96</c:v>
                </c:pt>
                <c:pt idx="11">
                  <c:v>0.96</c:v>
                </c:pt>
                <c:pt idx="12">
                  <c:v>0.94</c:v>
                </c:pt>
                <c:pt idx="13">
                  <c:v>0.94</c:v>
                </c:pt>
                <c:pt idx="14">
                  <c:v>0.94</c:v>
                </c:pt>
                <c:pt idx="15">
                  <c:v>0.94</c:v>
                </c:pt>
                <c:pt idx="16">
                  <c:v>0.94</c:v>
                </c:pt>
                <c:pt idx="17">
                  <c:v>0.94</c:v>
                </c:pt>
                <c:pt idx="18">
                  <c:v>0.94</c:v>
                </c:pt>
                <c:pt idx="19">
                  <c:v>0.94</c:v>
                </c:pt>
                <c:pt idx="20">
                  <c:v>0.94</c:v>
                </c:pt>
                <c:pt idx="21">
                  <c:v>0.94</c:v>
                </c:pt>
                <c:pt idx="22">
                  <c:v>0.94</c:v>
                </c:pt>
                <c:pt idx="23">
                  <c:v>0.94</c:v>
                </c:pt>
                <c:pt idx="24">
                  <c:v>0.94</c:v>
                </c:pt>
                <c:pt idx="25">
                  <c:v>0.94</c:v>
                </c:pt>
                <c:pt idx="26">
                  <c:v>0.94</c:v>
                </c:pt>
                <c:pt idx="27">
                  <c:v>0.94</c:v>
                </c:pt>
                <c:pt idx="28">
                  <c:v>0.94</c:v>
                </c:pt>
                <c:pt idx="29">
                  <c:v>0.94</c:v>
                </c:pt>
                <c:pt idx="30">
                  <c:v>0.94</c:v>
                </c:pt>
                <c:pt idx="31">
                  <c:v>0.94</c:v>
                </c:pt>
                <c:pt idx="32">
                  <c:v>0.94</c:v>
                </c:pt>
                <c:pt idx="33">
                  <c:v>0.94</c:v>
                </c:pt>
                <c:pt idx="34">
                  <c:v>0.94</c:v>
                </c:pt>
                <c:pt idx="35">
                  <c:v>0.94</c:v>
                </c:pt>
                <c:pt idx="36">
                  <c:v>0.85</c:v>
                </c:pt>
                <c:pt idx="37">
                  <c:v>0.85</c:v>
                </c:pt>
                <c:pt idx="38">
                  <c:v>0.85</c:v>
                </c:pt>
                <c:pt idx="39">
                  <c:v>0.85</c:v>
                </c:pt>
                <c:pt idx="40">
                  <c:v>0.85</c:v>
                </c:pt>
                <c:pt idx="41">
                  <c:v>0.85</c:v>
                </c:pt>
                <c:pt idx="42">
                  <c:v>0.85</c:v>
                </c:pt>
                <c:pt idx="43">
                  <c:v>0.85</c:v>
                </c:pt>
                <c:pt idx="44">
                  <c:v>0.85</c:v>
                </c:pt>
                <c:pt idx="45">
                  <c:v>0.85</c:v>
                </c:pt>
                <c:pt idx="46">
                  <c:v>0.85</c:v>
                </c:pt>
                <c:pt idx="47">
                  <c:v>0.85</c:v>
                </c:pt>
                <c:pt idx="48">
                  <c:v>0.85</c:v>
                </c:pt>
                <c:pt idx="49">
                  <c:v>0.85</c:v>
                </c:pt>
                <c:pt idx="50">
                  <c:v>0.85</c:v>
                </c:pt>
                <c:pt idx="51">
                  <c:v>0.85</c:v>
                </c:pt>
                <c:pt idx="52">
                  <c:v>0.85</c:v>
                </c:pt>
                <c:pt idx="53">
                  <c:v>0.85</c:v>
                </c:pt>
                <c:pt idx="54">
                  <c:v>0.85</c:v>
                </c:pt>
                <c:pt idx="55">
                  <c:v>0.85</c:v>
                </c:pt>
                <c:pt idx="56">
                  <c:v>0.85</c:v>
                </c:pt>
                <c:pt idx="57">
                  <c:v>0.85</c:v>
                </c:pt>
                <c:pt idx="58">
                  <c:v>0.85</c:v>
                </c:pt>
                <c:pt idx="59">
                  <c:v>0.85</c:v>
                </c:pt>
                <c:pt idx="60">
                  <c:v>0.9</c:v>
                </c:pt>
                <c:pt idx="61">
                  <c:v>0.9</c:v>
                </c:pt>
                <c:pt idx="62">
                  <c:v>0.9</c:v>
                </c:pt>
                <c:pt idx="63">
                  <c:v>0.9</c:v>
                </c:pt>
                <c:pt idx="64">
                  <c:v>0.9</c:v>
                </c:pt>
                <c:pt idx="65">
                  <c:v>0.9</c:v>
                </c:pt>
                <c:pt idx="66">
                  <c:v>0.9</c:v>
                </c:pt>
                <c:pt idx="67">
                  <c:v>0.9</c:v>
                </c:pt>
                <c:pt idx="68">
                  <c:v>0.9</c:v>
                </c:pt>
                <c:pt idx="69">
                  <c:v>0.9</c:v>
                </c:pt>
                <c:pt idx="70">
                  <c:v>0.9</c:v>
                </c:pt>
                <c:pt idx="71">
                  <c:v>0.9</c:v>
                </c:pt>
                <c:pt idx="72">
                  <c:v>0.9</c:v>
                </c:pt>
                <c:pt idx="73">
                  <c:v>0.9</c:v>
                </c:pt>
                <c:pt idx="74">
                  <c:v>0.9</c:v>
                </c:pt>
                <c:pt idx="75">
                  <c:v>0.9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EC80-4CFD-BDFC-97951DF69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4322256"/>
        <c:axId val="1"/>
      </c:lineChart>
      <c:catAx>
        <c:axId val="594322256"/>
        <c:scaling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Year</a:t>
                </a:r>
              </a:p>
            </c:rich>
          </c:tx>
          <c:layout>
            <c:manualLayout>
              <c:xMode val="edge"/>
              <c:yMode val="edge"/>
              <c:x val="0.53553338388728056"/>
              <c:y val="0.8672853393325833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2"/>
        <c:tickMarkSkip val="1"/>
        <c:noMultiLvlLbl val="0"/>
      </c:catAx>
      <c:valAx>
        <c:axId val="1"/>
        <c:scaling>
          <c:orientation val="minMax"/>
          <c:max val="0.99"/>
          <c:min val="0.76000000000000012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Percent Recd</a:t>
                </a:r>
              </a:p>
            </c:rich>
          </c:tx>
          <c:layout>
            <c:manualLayout>
              <c:xMode val="edge"/>
              <c:yMode val="edge"/>
              <c:x val="2.0304404711373528E-2"/>
              <c:y val="0.330248172103487"/>
            </c:manualLayout>
          </c:layout>
          <c:overlay val="0"/>
          <c:spPr>
            <a:noFill/>
            <a:ln w="25400">
              <a:noFill/>
            </a:ln>
          </c:spPr>
        </c:title>
        <c:numFmt formatCode="0.0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94322256"/>
        <c:crosses val="autoZero"/>
        <c:crossBetween val="between"/>
        <c:majorUnit val="2.0000000000000004E-2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458538385826774E-2"/>
          <c:y val="3.4374824027930288E-2"/>
          <c:w val="0.93166646161417332"/>
          <c:h val="0.857321845876622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Investments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2.089</c:v>
                </c:pt>
                <c:pt idx="1">
                  <c:v>-1.0680000000000001</c:v>
                </c:pt>
                <c:pt idx="2">
                  <c:v>4.4489999999999998</c:v>
                </c:pt>
                <c:pt idx="3">
                  <c:v>1.155</c:v>
                </c:pt>
                <c:pt idx="4">
                  <c:v>8</c:v>
                </c:pt>
                <c:pt idx="5">
                  <c:v>-4.5919999999999996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96-447D-B52A-2C51679B35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Property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4.7270000000000003</c:v>
                </c:pt>
                <c:pt idx="1">
                  <c:v>2.8919999999999999</c:v>
                </c:pt>
                <c:pt idx="2">
                  <c:v>2.661</c:v>
                </c:pt>
                <c:pt idx="3">
                  <c:v>7.8449999999999998</c:v>
                </c:pt>
                <c:pt idx="4">
                  <c:v>10.771000000000001</c:v>
                </c:pt>
                <c:pt idx="5">
                  <c:v>7.242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96-447D-B52A-2C51679B352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892257151"/>
        <c:axId val="1892262143"/>
      </c:barChart>
      <c:catAx>
        <c:axId val="18922571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2262143"/>
        <c:crossesAt val="0"/>
        <c:auto val="1"/>
        <c:lblAlgn val="ctr"/>
        <c:lblOffset val="100"/>
        <c:noMultiLvlLbl val="0"/>
      </c:catAx>
      <c:valAx>
        <c:axId val="1892262143"/>
        <c:scaling>
          <c:orientation val="minMax"/>
          <c:min val="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;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2257151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5A55D-3092-4BD0-BD48-BDA033846434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0F27E-EE79-4AB7-9BC8-D1D53701C8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777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30117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11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3276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12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870978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13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67314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14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2659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16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52325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3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63875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02177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7768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59764" indent="-330677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22714" indent="-264542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51799" indent="-264542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380885" indent="-264542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909970" indent="-264542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439057" indent="-264542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968143" indent="-264542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497229" indent="-264542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6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774910" y="12286967"/>
            <a:ext cx="2889165" cy="647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816" tIns="52909" rIns="105816" bIns="5290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79488" y="969963"/>
            <a:ext cx="8626476" cy="4852987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3700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1693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8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4772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9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61019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10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8024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93710-569D-4991-9B88-BE9F2DB0C4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95C948-7133-4312-9BF0-838F5E8C4E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81400-AEA8-42A0-954B-BFCD99323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AB94C-9BA4-42B1-81C6-147CB127A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A082F-01EB-4227-88E5-CF90A3920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251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F352F-F6B3-422A-919B-909ACB5D3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BE4917-D65E-4EBC-9D99-427BDFC4C5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02B38-66B2-434E-8AA0-4ABDC0B43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F6439-3786-478B-B7C8-E2BDE904B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FBF63-3676-4076-BAB5-69EEFC5B8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2854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B2C83B-00E0-4C96-AD03-0EDACDF7A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CD2B95-941C-4CC3-B90E-D4FF5AF681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67CFB-1E86-4BAC-9C2E-E374781D8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01E71-FBD1-49B0-9F71-830EAA03B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A7DDD-F42E-45A2-A042-82C874B5E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5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E8B17-83BE-48C7-8832-45F6B7848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C9E99-7F2A-44BF-BD27-B73190907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6407D-D15A-4D48-A8A2-C95CB7CB3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ADD20-493F-4E47-A517-A296450C9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82522-BA6D-485A-AAB0-C750DB77D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092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D98BB-8FEA-4CAC-83FB-18D55CE8C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A8CA7F-B5AD-4AB2-89B2-998426C24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AF15-0B27-43DF-AD4B-D3B289669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B1BF6-2B5F-4CD7-A91A-088DF4C8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84249-84E7-4F57-81B1-AEA943275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693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0235F-9D13-402F-9980-4CBB1336B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11A90-D3EE-4D72-8A0C-F91145E959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FC153B-2B81-4EDB-8B1C-9C7AB3EA89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2389C-D20A-4C45-A1AB-EBEF64AAB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C57CF-7357-456E-8509-7286916C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948A7-530A-4FEA-8F6E-FB7ED20B3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75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1DD56-E7E6-41C5-8AE2-0B06F8996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26BC9-8B35-46F1-8887-EEB3F1876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14CB2-9755-4B39-988D-89F1AD6B66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07A798-A7B1-4903-9A5A-1216E9DA04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BB7829-7C86-44BA-9B37-4445207EA4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E121C4-BAE7-4C90-95BF-F314F5CD1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F4E485-2E39-4D9B-B71F-5F7FB06D7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A1D80D-9070-4449-B3C7-5CCB5F837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994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CD14B-99EE-430D-AF1E-2A7904817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849E1-C969-49C9-9133-021DEEB40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AC8E35-B717-423A-B9D9-E3393FC66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6267E4-2CC3-4D90-A358-95A54305C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9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0C8D0E-6220-44BF-AC4A-5D4F615CB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DCF3B9-2D12-4177-AC94-9BE4704A7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2F30F-8650-4672-8C7A-D3D68FA81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317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EEE57-BA8C-483F-AEF6-352A272EA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67721-B38F-41D1-9005-47E1302A6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042F6-419E-4281-9CAE-DB1A06426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49501-956F-45A3-87FC-CF15D8C75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D44A8-1497-4064-BCB5-09F42B1E5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F1A7CA-AC7E-4D25-B661-9EBD464D1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39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3BF32-FAA0-4FEF-9762-B0E9D49AE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64166-6E9A-4767-B097-78F4234928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BE839E-0E51-4776-8370-4DD0E53A7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3BD504-E8FD-48C5-AA73-E75918A13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C711A8-1128-4F01-9B23-E86C8DECB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B375EC-3E89-494C-B34B-8254C981C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10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2B88B0-78EF-4431-9057-DDF721E40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30353B-C108-4836-9BB3-F963058C9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68554-7D47-4F13-9B24-382D0956C9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38D2F-CA57-4325-8A15-5A310F76A6F6}" type="datetimeFigureOut">
              <a:rPr lang="en-GB" smtClean="0"/>
              <a:t>01/07/2024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CB42-71DF-431C-965D-ABE106020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08A8A-B17A-4DFB-AF3C-AF223DCF7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243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2366964" y="1401763"/>
            <a:ext cx="344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9966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9966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dirty="0"/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1524000" y="961964"/>
            <a:ext cx="91440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9966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9966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9pPr>
          </a:lstStyle>
          <a:p>
            <a:pPr algn="ctr" eaLnBrk="1" hangingPunct="1"/>
            <a:endParaRPr lang="en-GB" altLang="en-US" sz="4400" dirty="0">
              <a:solidFill>
                <a:prstClr val="white"/>
              </a:solidFill>
            </a:endParaRP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Diocesan Synod</a:t>
            </a: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02 July 2024</a:t>
            </a: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Financial Statements 2023</a:t>
            </a:r>
          </a:p>
          <a:p>
            <a:pPr algn="ctr" eaLnBrk="1" hangingPunct="1"/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r>
              <a:rPr lang="en-GB" altLang="en-US" sz="2400" b="1" dirty="0">
                <a:solidFill>
                  <a:prstClr val="white"/>
                </a:solidFill>
                <a:latin typeface="Segoe UI"/>
              </a:rPr>
              <a:t>All other text in “Segoe UI” font</a:t>
            </a:r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r>
              <a:rPr lang="en-GB" altLang="en-US" sz="2400" dirty="0">
                <a:solidFill>
                  <a:prstClr val="white"/>
                </a:solidFill>
                <a:latin typeface="Segoe UI"/>
              </a:rPr>
              <a:t>23 February 2015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C0F9D11-6D91-482C-9A6A-EF31D5775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49" y="4341909"/>
            <a:ext cx="3338512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950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Page 9 and page 65 give the breakdown of the potential Unapplied Total Return (UTR) as at 31 Dec 2023.</a:t>
            </a:r>
          </a:p>
          <a:p>
            <a:r>
              <a:rPr lang="en-GB" dirty="0">
                <a:solidFill>
                  <a:prstClr val="black"/>
                </a:solidFill>
              </a:rPr>
              <a:t>Reality is the Investment UTR is only applicable until something is realised – be it house or land.</a:t>
            </a:r>
          </a:p>
          <a:p>
            <a:r>
              <a:rPr lang="en-GB" dirty="0">
                <a:solidFill>
                  <a:prstClr val="black"/>
                </a:solidFill>
              </a:rPr>
              <a:t>With the £0.500M transfer the available UR is £2.896M</a:t>
            </a: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7088155" cy="1268413"/>
          </a:xfrm>
        </p:spPr>
        <p:txBody>
          <a:bodyPr>
            <a:norm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Total Return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686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Current Policy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4% capital growth added to Endowment each year, irrespective of revaluation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Of adjusted UTR</a:t>
            </a:r>
          </a:p>
          <a:p>
            <a:pPr lvl="2"/>
            <a:r>
              <a:rPr lang="en-GB" dirty="0">
                <a:solidFill>
                  <a:prstClr val="black"/>
                </a:solidFill>
              </a:rPr>
              <a:t>Up to 2% towards the stipend in the Diocesan Budget</a:t>
            </a:r>
          </a:p>
          <a:p>
            <a:pPr lvl="2"/>
            <a:r>
              <a:rPr lang="en-GB" dirty="0">
                <a:solidFill>
                  <a:prstClr val="black"/>
                </a:solidFill>
              </a:rPr>
              <a:t>A further 2% to be used for New Initiatives and related stipend costs</a:t>
            </a:r>
          </a:p>
          <a:p>
            <a:pPr lvl="2"/>
            <a:r>
              <a:rPr lang="en-GB" dirty="0">
                <a:solidFill>
                  <a:prstClr val="black"/>
                </a:solidFill>
              </a:rPr>
              <a:t>Council has the power to amend the policy on the recommendation of FAM.</a:t>
            </a: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7088155" cy="1268413"/>
          </a:xfrm>
        </p:spPr>
        <p:txBody>
          <a:bodyPr>
            <a:norm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Total Return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205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Charity Deficit			£3.210M</a:t>
            </a:r>
          </a:p>
          <a:p>
            <a:r>
              <a:rPr lang="en-GB" dirty="0">
                <a:solidFill>
                  <a:prstClr val="black"/>
                </a:solidFill>
              </a:rPr>
              <a:t>Consolidated			£3.349M</a:t>
            </a:r>
          </a:p>
          <a:p>
            <a:r>
              <a:rPr lang="en-GB" dirty="0">
                <a:solidFill>
                  <a:prstClr val="black"/>
                </a:solidFill>
              </a:rPr>
              <a:t>Reserves Charity		£190.018M</a:t>
            </a:r>
          </a:p>
          <a:p>
            <a:r>
              <a:rPr lang="en-GB" dirty="0">
                <a:solidFill>
                  <a:prstClr val="black"/>
                </a:solidFill>
              </a:rPr>
              <a:t>Reserves Consolidated	£192.048M</a:t>
            </a:r>
          </a:p>
          <a:p>
            <a:r>
              <a:rPr lang="en-GB" dirty="0">
                <a:solidFill>
                  <a:prstClr val="black"/>
                </a:solidFill>
              </a:rPr>
              <a:t>Tangible Assets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Charity		£124.415M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Consolidated	£126.148M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6121179" cy="1268413"/>
          </a:xfrm>
        </p:spPr>
        <p:txBody>
          <a:bodyPr>
            <a:norm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Year End Results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967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Unrestricted Reserves (Going Concern)</a:t>
            </a:r>
          </a:p>
          <a:p>
            <a:r>
              <a:rPr lang="en-GB" dirty="0">
                <a:solidFill>
                  <a:prstClr val="black"/>
                </a:solidFill>
              </a:rPr>
              <a:t>Cashflow</a:t>
            </a:r>
          </a:p>
          <a:p>
            <a:r>
              <a:rPr lang="en-GB" dirty="0">
                <a:solidFill>
                  <a:prstClr val="black"/>
                </a:solidFill>
              </a:rPr>
              <a:t>Deficit Budgets</a:t>
            </a:r>
          </a:p>
          <a:p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prstClr val="black"/>
                </a:solidFill>
              </a:rPr>
              <a:t>Whilst they can impact on each other the solutions and policies are different – the challenge is join them up.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42108" y="21515"/>
            <a:ext cx="9154758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Challenges &amp; Solutions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914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208599"/>
            <a:ext cx="8229600" cy="4917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Unrestricted Reserves (Going Concern)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Total Return Approach – protect capital but utilise excessive historical capital growth</a:t>
            </a:r>
          </a:p>
          <a:p>
            <a:r>
              <a:rPr lang="en-GB" dirty="0">
                <a:solidFill>
                  <a:prstClr val="black"/>
                </a:solidFill>
              </a:rPr>
              <a:t>Cashflow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Largest challenge, will be reliant on sale of capital – however investment sales impact future income. Asset Review is on going.</a:t>
            </a:r>
          </a:p>
          <a:p>
            <a:r>
              <a:rPr lang="en-GB" dirty="0">
                <a:solidFill>
                  <a:prstClr val="black"/>
                </a:solidFill>
              </a:rPr>
              <a:t>Deficit Budgets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Increase income reduce costs over time.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42108" y="21515"/>
            <a:ext cx="9154758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Challenges &amp; Solutions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952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2366964" y="1401763"/>
            <a:ext cx="344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9966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9966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dirty="0"/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1524000" y="961964"/>
            <a:ext cx="91440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9966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9966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9pPr>
          </a:lstStyle>
          <a:p>
            <a:pPr algn="ctr" eaLnBrk="1" hangingPunct="1"/>
            <a:endParaRPr lang="en-GB" altLang="en-US" sz="4400" dirty="0">
              <a:solidFill>
                <a:prstClr val="white"/>
              </a:solidFill>
            </a:endParaRP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Diocesan Synod</a:t>
            </a: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02 July 2024</a:t>
            </a: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Financial Statements 2023</a:t>
            </a:r>
          </a:p>
          <a:p>
            <a:pPr algn="ctr" eaLnBrk="1" hangingPunct="1"/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r>
              <a:rPr lang="en-GB" altLang="en-US" sz="2400" b="1" dirty="0">
                <a:solidFill>
                  <a:prstClr val="white"/>
                </a:solidFill>
                <a:latin typeface="Segoe UI"/>
              </a:rPr>
              <a:t>All other text in “Segoe UI” font</a:t>
            </a:r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r>
              <a:rPr lang="en-GB" altLang="en-US" sz="2400" dirty="0">
                <a:solidFill>
                  <a:prstClr val="white"/>
                </a:solidFill>
                <a:latin typeface="Segoe UI"/>
              </a:rPr>
              <a:t>23 February 2015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C0F9D11-6D91-482C-9A6A-EF31D5775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49" y="4341909"/>
            <a:ext cx="3338512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783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6121179" cy="1268413"/>
          </a:xfrm>
        </p:spPr>
        <p:txBody>
          <a:bodyPr>
            <a:norm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Capital Growth £M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Council May 23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8AC3767-34C8-A81D-13DE-D0DBCD4519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3124600"/>
              </p:ext>
            </p:extLst>
          </p:nvPr>
        </p:nvGraphicFramePr>
        <p:xfrm>
          <a:off x="1474839" y="1052735"/>
          <a:ext cx="9527457" cy="4546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95422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Council are the Trustees and Directors of the Board and this document is produced on their behalf</a:t>
            </a:r>
          </a:p>
          <a:p>
            <a:r>
              <a:rPr lang="en-GB" dirty="0">
                <a:solidFill>
                  <a:prstClr val="black"/>
                </a:solidFill>
              </a:rPr>
              <a:t>In accordance with the Charities Act and the Companies Act</a:t>
            </a:r>
          </a:p>
          <a:p>
            <a:r>
              <a:rPr lang="en-GB" dirty="0">
                <a:solidFill>
                  <a:prstClr val="black"/>
                </a:solidFill>
              </a:rPr>
              <a:t>Consolidated with SCRC and MCT</a:t>
            </a:r>
          </a:p>
          <a:p>
            <a:r>
              <a:rPr lang="en-GB" dirty="0">
                <a:solidFill>
                  <a:prstClr val="black"/>
                </a:solidFill>
              </a:rPr>
              <a:t>Two parts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Trustees Annual Report – the wordy bit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Financial Information and Notes – the numbers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Financial Statements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64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The impact since 2020 remains evident</a:t>
            </a:r>
          </a:p>
          <a:p>
            <a:r>
              <a:rPr lang="en-GB" dirty="0">
                <a:solidFill>
                  <a:prstClr val="black"/>
                </a:solidFill>
              </a:rPr>
              <a:t>Common Fund remains down around 13% on 2019 – although 2023 was more positive.</a:t>
            </a:r>
          </a:p>
          <a:p>
            <a:r>
              <a:rPr lang="en-GB" dirty="0">
                <a:solidFill>
                  <a:prstClr val="black"/>
                </a:solidFill>
              </a:rPr>
              <a:t>Page 11 explains the performance in detail</a:t>
            </a:r>
          </a:p>
          <a:p>
            <a:r>
              <a:rPr lang="en-GB" dirty="0">
                <a:solidFill>
                  <a:prstClr val="black"/>
                </a:solidFill>
              </a:rPr>
              <a:t>2023 is the first year where planned use of reserves becomes more prominent</a:t>
            </a:r>
          </a:p>
          <a:p>
            <a:r>
              <a:rPr lang="en-GB" dirty="0">
                <a:solidFill>
                  <a:prstClr val="black"/>
                </a:solidFill>
              </a:rPr>
              <a:t>Before revaluations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As a charity – deficit of £2.320M (£0.737M)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Unrestricted – deficit £0.726M (£1.539M)</a:t>
            </a:r>
          </a:p>
          <a:p>
            <a:pPr lvl="1"/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2"/>
            <a:ext cx="6121179" cy="1052734"/>
          </a:xfrm>
        </p:spPr>
        <p:txBody>
          <a:bodyPr>
            <a:norm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Overview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532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2"/>
            <a:ext cx="8840993" cy="1113962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Common Fund Receipts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8B81AFF-C739-EDE5-968B-2DAD426B6F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4218023"/>
              </p:ext>
            </p:extLst>
          </p:nvPr>
        </p:nvGraphicFramePr>
        <p:xfrm>
          <a:off x="373224" y="1262945"/>
          <a:ext cx="11028784" cy="3959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55536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268415"/>
            <a:ext cx="8229600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2023 did give positives.</a:t>
            </a:r>
          </a:p>
          <a:p>
            <a:r>
              <a:rPr lang="en-GB" dirty="0">
                <a:solidFill>
                  <a:prstClr val="black"/>
                </a:solidFill>
              </a:rPr>
              <a:t>The overall collection rate for 2023 was 89.26% - compared to 84.76% (against formula)</a:t>
            </a:r>
          </a:p>
          <a:p>
            <a:r>
              <a:rPr lang="en-GB" dirty="0">
                <a:solidFill>
                  <a:prstClr val="black"/>
                </a:solidFill>
              </a:rPr>
              <a:t>Transitional Support Package of £0.460M (2022:£0.634M)</a:t>
            </a:r>
          </a:p>
          <a:p>
            <a:r>
              <a:rPr lang="en-GB" dirty="0">
                <a:solidFill>
                  <a:prstClr val="black"/>
                </a:solidFill>
              </a:rPr>
              <a:t>Actual Cash received £9.627M compared to £9.431M in 2021.</a:t>
            </a:r>
          </a:p>
          <a:p>
            <a:pPr marL="457200" lvl="1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6121179" cy="1268413"/>
          </a:xfrm>
        </p:spPr>
        <p:txBody>
          <a:bodyPr>
            <a:norm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Common Fund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074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45029" y="1340769"/>
            <a:ext cx="9647853" cy="28673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Receipts 31 Jan 24 for 2023 requests £9.275M (9.233M)</a:t>
            </a:r>
          </a:p>
          <a:p>
            <a:r>
              <a:rPr lang="en-GB" dirty="0">
                <a:solidFill>
                  <a:prstClr val="black"/>
                </a:solidFill>
              </a:rPr>
              <a:t>Against request 95.91% (92.79%) </a:t>
            </a:r>
          </a:p>
          <a:p>
            <a:r>
              <a:rPr lang="en-GB" dirty="0">
                <a:solidFill>
                  <a:prstClr val="black"/>
                </a:solidFill>
              </a:rPr>
              <a:t>Against formula 86.06% (83.00%)</a:t>
            </a:r>
          </a:p>
          <a:p>
            <a:r>
              <a:rPr lang="en-GB" dirty="0">
                <a:solidFill>
                  <a:prstClr val="black"/>
                </a:solidFill>
              </a:rPr>
              <a:t>More parishes managed to clear their 2023 requests – 387 out of 446. 2022 350/448 - In 2021 313/447 Units.</a:t>
            </a:r>
          </a:p>
          <a:p>
            <a:r>
              <a:rPr lang="en-GB" dirty="0">
                <a:solidFill>
                  <a:prstClr val="black"/>
                </a:solidFill>
              </a:rPr>
              <a:t>Overall excellent out turn and thank you to all the parishes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61526" y="0"/>
            <a:ext cx="6121179" cy="1268413"/>
          </a:xfrm>
        </p:spPr>
        <p:txBody>
          <a:bodyPr>
            <a:norm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Common Fund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Council May 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549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268415"/>
            <a:ext cx="8229600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Fees decreased to £0.858M (£1.010M)</a:t>
            </a:r>
          </a:p>
          <a:p>
            <a:r>
              <a:rPr lang="en-GB" dirty="0">
                <a:solidFill>
                  <a:prstClr val="black"/>
                </a:solidFill>
              </a:rPr>
              <a:t>Investment Income increased to £1.874M (£1.523M)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Dividends	£1.291M (£1.180M)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Majority was due to Education full year.</a:t>
            </a:r>
          </a:p>
          <a:p>
            <a:r>
              <a:rPr lang="en-GB" dirty="0">
                <a:solidFill>
                  <a:prstClr val="black"/>
                </a:solidFill>
              </a:rPr>
              <a:t>House rentals rose sharply to £0.736M (£0.565M)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6121179" cy="1268413"/>
          </a:xfrm>
        </p:spPr>
        <p:txBody>
          <a:bodyPr>
            <a:norm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Other Income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474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Charity				</a:t>
            </a:r>
            <a:r>
              <a:rPr lang="en-GB" dirty="0">
                <a:solidFill>
                  <a:srgbClr val="FF0000"/>
                </a:solidFill>
              </a:rPr>
              <a:t>£1.081M Decrease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Investments 		</a:t>
            </a:r>
            <a:r>
              <a:rPr lang="en-GB" dirty="0"/>
              <a:t>£2.553M (22: </a:t>
            </a:r>
            <a:r>
              <a:rPr lang="en-GB" dirty="0">
                <a:solidFill>
                  <a:srgbClr val="FF0000"/>
                </a:solidFill>
              </a:rPr>
              <a:t>(£4.592M))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Property	           </a:t>
            </a:r>
            <a:r>
              <a:rPr lang="en-GB" dirty="0">
                <a:solidFill>
                  <a:srgbClr val="FF0000"/>
                </a:solidFill>
              </a:rPr>
              <a:t>(£3.445M)  </a:t>
            </a:r>
            <a:r>
              <a:rPr lang="en-GB" dirty="0">
                <a:solidFill>
                  <a:prstClr val="black"/>
                </a:solidFill>
              </a:rPr>
              <a:t>(22: £7.242M)</a:t>
            </a:r>
          </a:p>
          <a:p>
            <a:r>
              <a:rPr lang="en-GB" dirty="0">
                <a:solidFill>
                  <a:prstClr val="black"/>
                </a:solidFill>
              </a:rPr>
              <a:t>Investment Property  </a:t>
            </a:r>
            <a:r>
              <a:rPr lang="en-GB" dirty="0">
                <a:solidFill>
                  <a:srgbClr val="FF0000"/>
                </a:solidFill>
              </a:rPr>
              <a:t>(£0.139M) </a:t>
            </a:r>
            <a:r>
              <a:rPr lang="en-GB" dirty="0"/>
              <a:t>(22:£0.193M)</a:t>
            </a:r>
          </a:p>
          <a:p>
            <a:r>
              <a:rPr lang="en-GB" dirty="0">
                <a:solidFill>
                  <a:prstClr val="black"/>
                </a:solidFill>
              </a:rPr>
              <a:t>Glebe Land 		  Nil (22: £ 6.119M)</a:t>
            </a: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6121179" cy="1268413"/>
          </a:xfrm>
        </p:spPr>
        <p:txBody>
          <a:bodyPr>
            <a:norm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Capital Growth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391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Before revaluations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As a charity – deficit of £2.320M (£0.737M)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Unrestricted – deficit £0.726M (£1.539M)</a:t>
            </a:r>
          </a:p>
          <a:p>
            <a:r>
              <a:rPr lang="en-GB" dirty="0">
                <a:solidFill>
                  <a:prstClr val="black"/>
                </a:solidFill>
              </a:rPr>
              <a:t>The Unrestricted deficit is after:-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Resourcing The Future	£0.460M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Unapplied Total Return	£0.500M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Unrestricted Reserve	£3.494M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Free Reserve			2.41 Months</a:t>
            </a: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7088155" cy="1268413"/>
          </a:xfrm>
        </p:spPr>
        <p:txBody>
          <a:bodyPr>
            <a:normAutofit fontScale="90000"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Reserves – TRA (Page 9)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July 2024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174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BD4F35D131224CBE53F2F54FD82084" ma:contentTypeVersion="15" ma:contentTypeDescription="Create a new document." ma:contentTypeScope="" ma:versionID="06fac2912518b1e07444061482b663b8">
  <xsd:schema xmlns:xsd="http://www.w3.org/2001/XMLSchema" xmlns:xs="http://www.w3.org/2001/XMLSchema" xmlns:p="http://schemas.microsoft.com/office/2006/metadata/properties" xmlns:ns2="cd9521c0-2ae4-4c7b-b822-6e3c0c0a80a2" xmlns:ns3="14510e45-9fa2-48be-b1f1-b9c13d0f8e23" targetNamespace="http://schemas.microsoft.com/office/2006/metadata/properties" ma:root="true" ma:fieldsID="0b09faa2233e5c2f9dbfe3ce1e2dc29b" ns2:_="" ns3:_="">
    <xsd:import namespace="cd9521c0-2ae4-4c7b-b822-6e3c0c0a80a2"/>
    <xsd:import namespace="14510e45-9fa2-48be-b1f1-b9c13d0f8e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9521c0-2ae4-4c7b-b822-6e3c0c0a80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d3106f2-1f02-4a2a-8e0b-c91973a8c4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10e45-9fa2-48be-b1f1-b9c13d0f8e2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6f7d9040-3b29-400a-b3f9-9114b33dc6d3}" ma:internalName="TaxCatchAll" ma:showField="CatchAllData" ma:web="14510e45-9fa2-48be-b1f1-b9c13d0f8e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9521c0-2ae4-4c7b-b822-6e3c0c0a80a2">
      <Terms xmlns="http://schemas.microsoft.com/office/infopath/2007/PartnerControls"/>
    </lcf76f155ced4ddcb4097134ff3c332f>
    <TaxCatchAll xmlns="14510e45-9fa2-48be-b1f1-b9c13d0f8e23" xsi:nil="true"/>
  </documentManagement>
</p:properties>
</file>

<file path=customXml/itemProps1.xml><?xml version="1.0" encoding="utf-8"?>
<ds:datastoreItem xmlns:ds="http://schemas.openxmlformats.org/officeDocument/2006/customXml" ds:itemID="{55BF2D7C-8B9C-4A5F-9E1B-BC19E0B7DCBE}"/>
</file>

<file path=customXml/itemProps2.xml><?xml version="1.0" encoding="utf-8"?>
<ds:datastoreItem xmlns:ds="http://schemas.openxmlformats.org/officeDocument/2006/customXml" ds:itemID="{A1A3BF15-0B6F-4AA3-91FD-E01F57F50B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C495C4-927F-445A-9841-91E29A92B855}">
  <ds:schemaRefs>
    <ds:schemaRef ds:uri="http://schemas.microsoft.com/office/2006/metadata/properties"/>
    <ds:schemaRef ds:uri="http://schemas.microsoft.com/office/infopath/2007/PartnerControls"/>
    <ds:schemaRef ds:uri="cd9521c0-2ae4-4c7b-b822-6e3c0c0a80a2"/>
    <ds:schemaRef ds:uri="14510e45-9fa2-48be-b1f1-b9c13d0f8e2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1675</TotalTime>
  <Words>1734</Words>
  <Application>Microsoft Office PowerPoint</Application>
  <PresentationFormat>Widescreen</PresentationFormat>
  <Paragraphs>253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Rounded MT Bold</vt:lpstr>
      <vt:lpstr>Calibri</vt:lpstr>
      <vt:lpstr>Calibri Light</vt:lpstr>
      <vt:lpstr>Segoe UI</vt:lpstr>
      <vt:lpstr>Office Theme</vt:lpstr>
      <vt:lpstr>PowerPoint Presentation</vt:lpstr>
      <vt:lpstr>Financial Statements</vt:lpstr>
      <vt:lpstr>Overview</vt:lpstr>
      <vt:lpstr>Common Fund Receipts</vt:lpstr>
      <vt:lpstr>Common Fund</vt:lpstr>
      <vt:lpstr>Common Fund</vt:lpstr>
      <vt:lpstr>Other Income</vt:lpstr>
      <vt:lpstr>Capital Growth</vt:lpstr>
      <vt:lpstr>Reserves – TRA (Page 9)</vt:lpstr>
      <vt:lpstr>Total Return</vt:lpstr>
      <vt:lpstr>Total Return</vt:lpstr>
      <vt:lpstr>Year End Results</vt:lpstr>
      <vt:lpstr>Challenges &amp; Solutions</vt:lpstr>
      <vt:lpstr>Challenges &amp; Solutions</vt:lpstr>
      <vt:lpstr>PowerPoint Presentation</vt:lpstr>
      <vt:lpstr>Capital Growth £M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Hill</dc:creator>
  <cp:lastModifiedBy>Jonathan Hill</cp:lastModifiedBy>
  <cp:revision>30</cp:revision>
  <cp:lastPrinted>2023-05-25T08:56:40Z</cp:lastPrinted>
  <dcterms:created xsi:type="dcterms:W3CDTF">2021-05-26T09:08:27Z</dcterms:created>
  <dcterms:modified xsi:type="dcterms:W3CDTF">2024-07-01T11:52:28Z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0x010100D2BD4F35D131224CBE53F2F54FD82084</vt:lpwstr>
  </property>
  <property fmtid="{D5CDD505-2E9C-101B-9397-08002B2CF9AE}" pid="3" name="Order">
    <vt:r8>3726600</vt:r8>
  </property>
  <property fmtid="{D5CDD505-2E9C-101B-9397-08002B2CF9AE}" pid="4" name="MediaServiceImageTags">
    <vt:lpwstr/>
  </property>
</Properties>
</file>